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42" r:id="rId5"/>
    <p:sldId id="351" r:id="rId6"/>
    <p:sldId id="352" r:id="rId7"/>
    <p:sldId id="354" r:id="rId8"/>
    <p:sldId id="355" r:id="rId9"/>
    <p:sldId id="356" r:id="rId10"/>
    <p:sldId id="353" r:id="rId11"/>
    <p:sldId id="357" r:id="rId12"/>
    <p:sldId id="358" r:id="rId13"/>
    <p:sldId id="359" r:id="rId14"/>
    <p:sldId id="360" r:id="rId15"/>
    <p:sldId id="361" r:id="rId16"/>
    <p:sldId id="349" r:id="rId17"/>
    <p:sldId id="362" r:id="rId18"/>
    <p:sldId id="363" r:id="rId19"/>
    <p:sldId id="364" r:id="rId20"/>
    <p:sldId id="366" r:id="rId21"/>
    <p:sldId id="350" r:id="rId2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461"/>
    <a:srgbClr val="05202E"/>
    <a:srgbClr val="0515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4" autoAdjust="0"/>
    <p:restoredTop sz="95646"/>
  </p:normalViewPr>
  <p:slideViewPr>
    <p:cSldViewPr snapToGrid="0" snapToObjects="1" showGuides="1">
      <p:cViewPr varScale="1">
        <p:scale>
          <a:sx n="108" d="100"/>
          <a:sy n="108" d="100"/>
        </p:scale>
        <p:origin x="48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40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48294C56-9F4A-43FF-B0EF-222309EB778D}" type="datetime1">
              <a:rPr lang="pt-BR" smtClean="0"/>
              <a:t>14/07/2025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63FF618-F07E-477B-AA5D-612E7A56D4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B8338A43-809C-46B4-B748-2A78E5201AAB}" type="datetime1">
              <a:rPr lang="pt-BR" smtClean="0"/>
              <a:pPr/>
              <a:t>14/07/2025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EF75CB5-5666-5049-9AE0-38EFD385C21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751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E9BCD-7D3B-D2B2-E5A9-0F8E761EF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B4CB41F-9719-0A38-79C7-18513D467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4743B9-D4C4-AAF9-C974-A2569B006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289222-4596-EFA1-CD7C-4E9FB2CFC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016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0538-22DB-606A-5EB5-4157916C8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418A5AC-F102-675C-4175-19DE4224F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98867FB-D170-DA77-F6D5-F2F7047DE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9F9B2C-85F3-8382-9DD2-7E09DDE10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905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26E6-FFD7-6ED1-2DEF-B75E1AFB1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448A635-EF81-DC27-F07F-E5DB5A6FB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64FFA3-E117-41C3-9E6C-7F7FA2285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BE7A3C-7723-EE62-1FA0-2C7DA36F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3936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635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1EB8C-3FE6-7976-8962-3202CE5F2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CD646FA-ABCE-111A-3329-D7A9904D0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B8AC86E-E499-E665-D017-3BB2F2E59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7026B-F07C-C6A2-E14B-4B1C30ED2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8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AAE23-345F-D821-B83F-43B660EB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30E2F57-05E1-E827-E76C-BE30DA7C7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77959CB-91ED-22AB-2A00-C86B3B5D2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481DA6-F5AE-8132-5CF0-24E49AF1F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397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E8BB4-B651-49DE-E030-414E6B974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1653F55-F7C2-C387-808A-0D069E7DD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BDE469-3F64-53A3-F35C-5CD1F9FDD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32C0B2-C1A6-363A-C413-51C2F8321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8942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DA2B-8E6C-6CA4-F375-F7263D9DC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08D1C39-68E7-2578-6E35-5F4C867859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21C70B-D6DC-9CAD-0A33-603A16526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4CD378-0276-E474-292A-34C20611F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187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00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7DC2-5F09-29FC-F8AB-98531B4AA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8978DDF9-C8DD-AA2F-77AC-A00D6F6A5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EEB736-FA35-BA9B-68B8-DB14CDA41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6E533A9-F783-2AAC-74ED-D9E035A88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35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767E-C4EE-C98F-D55E-87A33B6EE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7AABAA5-2B6B-2119-823E-A1EA55542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3841AC-AF72-5D76-098B-2BBEBECF5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732E3AD-9EEC-4698-1EE8-E8B627099B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775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B55FC-E6A5-DE21-F520-4A5F15AD9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B836A63-A009-D336-788E-C1CF4C6E4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1B4744-5429-0EFF-005F-7AA760B47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89B51B2-E5D0-22FD-596A-C584037BA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2092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1994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E5BF-8E6C-6993-B326-6C9B01F0E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7A48786-6C62-81FA-D7E1-41A38CA44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2A46380-B92A-22E9-35CF-F1332C60B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728AE5-1F99-B18E-F38C-6783F4D74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213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7CEE5-9842-3581-3E47-477EEB7F2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091571D-1A42-C419-76A8-9F9A70D39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37454F1-3F32-4131-D397-77414B5E3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41CC1A-1A8D-8B8C-9479-C2D378FDC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48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ço Reservado para Conteú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t-B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subtítulo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t-B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estilo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9" name="Espaço Reservado para o Número do Slide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5" name="Espaço Reservado para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t-BR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Rodapé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3" name="Espaço Reservado para o Número do Slide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Elemento 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lemento 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8" name="Espaço Reservado para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40" name="Espaço Reservado para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41" name="Elemento 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2" name="Elemento 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4" name="Elemento 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t-BR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t-BR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Clique para inserir uma imagem ou um elemento gráfico aqui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sp>
        <p:nvSpPr>
          <p:cNvPr id="24" name="Elemento 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5" name="Espaço Reservado para o Número do Slide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t-BR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lemento 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lemento 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" name="Espaço Reservado para Rodapé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28" name="Espaço reservado para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t-B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Rodapé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t-BR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ivisonLuan/Esp32_Control_System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nks2004/arduinoWebSocket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Sistemas de controle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3200" dirty="0"/>
              <a:t>Com ESP32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6074870"/>
            <a:ext cx="12192000" cy="781120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Deivison Luan</a:t>
            </a:r>
          </a:p>
        </p:txBody>
      </p:sp>
      <p:sp>
        <p:nvSpPr>
          <p:cNvPr id="5" name="Subtítulo 3">
            <a:extLst>
              <a:ext uri="{FF2B5EF4-FFF2-40B4-BE49-F238E27FC236}">
                <a16:creationId xmlns:a16="http://schemas.microsoft.com/office/drawing/2014/main" id="{38D33683-6E86-1816-5CCD-BE31DC12B321}"/>
              </a:ext>
            </a:extLst>
          </p:cNvPr>
          <p:cNvSpPr txBox="1">
            <a:spLocks/>
          </p:cNvSpPr>
          <p:nvPr/>
        </p:nvSpPr>
        <p:spPr>
          <a:xfrm>
            <a:off x="3" y="120218"/>
            <a:ext cx="12191997" cy="89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4000" b="0" i="0" kern="1200" spc="1800" baseline="0">
                <a:solidFill>
                  <a:schemeClr val="bg1"/>
                </a:solidFill>
                <a:latin typeface="Biome Light" panose="020B0303030204020804" pitchFamily="34" charset="0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pt-B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pt-B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Aptos Narrow" panose="020B0004020202020204" pitchFamily="34" charset="0"/>
              </a:rPr>
              <a:t>UFRN – </a:t>
            </a:r>
            <a:r>
              <a:rPr lang="pt-BR" sz="2400" dirty="0" err="1">
                <a:latin typeface="Aptos Narrow" panose="020B0004020202020204" pitchFamily="34" charset="0"/>
              </a:rPr>
              <a:t>PPgEMECA</a:t>
            </a:r>
            <a:endParaRPr lang="pt-BR" sz="2400" dirty="0">
              <a:latin typeface="Aptos Narrow" panose="020B0004020202020204" pitchFamily="34" charset="0"/>
            </a:endParaRPr>
          </a:p>
          <a:p>
            <a:r>
              <a:rPr lang="pt-BR" sz="1050" dirty="0">
                <a:latin typeface="Aptos Narrow" panose="020B0004020202020204" pitchFamily="34" charset="0"/>
              </a:rPr>
              <a:t>FLUXO E METODOLOGIAS DE PROJETO DE SISTEMAS EMBARCADOS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D0566-88BB-78B6-6808-B279CCC53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AE262D-6081-2FCA-E78C-ADC92ECE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46463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dirty="0"/>
              <a:t>Casos de Uso </a:t>
            </a:r>
            <a:r>
              <a:rPr lang="pt-BR" b="1" dirty="0"/>
              <a:t>(CSU0x)</a:t>
            </a:r>
            <a:r>
              <a:rPr lang="pt-BR" dirty="0"/>
              <a:t> 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FB56DC2-935F-089E-FC0A-9B8F977B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2794C2D4-5E2A-F787-8B72-10A6F381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386D6A9-3791-2BAF-6B7C-AB5B8BBB3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7258" r="5129" b="7111"/>
          <a:stretch>
            <a:fillRect/>
          </a:stretch>
        </p:blipFill>
        <p:spPr bwMode="auto">
          <a:xfrm>
            <a:off x="929659" y="1672026"/>
            <a:ext cx="5734050" cy="4367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6DE640F-D637-836C-FE14-991502EB2458}"/>
              </a:ext>
            </a:extLst>
          </p:cNvPr>
          <p:cNvSpPr txBox="1"/>
          <p:nvPr/>
        </p:nvSpPr>
        <p:spPr>
          <a:xfrm>
            <a:off x="6744017" y="1672026"/>
            <a:ext cx="50277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>
                <a:solidFill>
                  <a:schemeClr val="bg2"/>
                </a:solidFill>
              </a:rPr>
              <a:t>Aplicação nos circuitos</a:t>
            </a:r>
            <a:r>
              <a:rPr lang="pt-BR" dirty="0">
                <a:solidFill>
                  <a:schemeClr val="bg2"/>
                </a:solidFill>
              </a:rPr>
              <a:t> – O Esp32 aplica a tensão indicada pelo Set Point (SP) e mede a tensão no capacitor como sua resposta.</a:t>
            </a:r>
          </a:p>
          <a:p>
            <a:pPr lvl="1"/>
            <a:endParaRPr lang="pt-BR" b="1" dirty="0">
              <a:solidFill>
                <a:schemeClr val="bg2"/>
              </a:solidFill>
            </a:endParaRPr>
          </a:p>
          <a:p>
            <a:pPr lvl="1"/>
            <a:r>
              <a:rPr lang="pt-BR" b="1" dirty="0">
                <a:solidFill>
                  <a:schemeClr val="bg2"/>
                </a:solidFill>
              </a:rPr>
              <a:t>Sistema de primeira ordem</a:t>
            </a:r>
            <a:r>
              <a:rPr lang="pt-BR" dirty="0">
                <a:solidFill>
                  <a:schemeClr val="bg2"/>
                </a:solidFill>
              </a:rPr>
              <a:t> – Circuito RC com capacitor eletrolítico fixo em 100 </a:t>
            </a:r>
            <a:r>
              <a:rPr lang="pt-BR" dirty="0" err="1">
                <a:solidFill>
                  <a:schemeClr val="bg2"/>
                </a:solidFill>
              </a:rPr>
              <a:t>uF</a:t>
            </a:r>
            <a:r>
              <a:rPr lang="pt-BR" dirty="0">
                <a:solidFill>
                  <a:schemeClr val="bg2"/>
                </a:solidFill>
              </a:rPr>
              <a:t> e 4 resistores (1 kΩ, 10 kΩ, 22 kΩ e 56 kΩ) selecionáveis por um </a:t>
            </a:r>
            <a:r>
              <a:rPr lang="pt-BR" dirty="0" err="1">
                <a:solidFill>
                  <a:schemeClr val="bg2"/>
                </a:solidFill>
              </a:rPr>
              <a:t>demux</a:t>
            </a:r>
            <a:r>
              <a:rPr lang="pt-BR" dirty="0">
                <a:solidFill>
                  <a:schemeClr val="bg2"/>
                </a:solidFill>
              </a:rPr>
              <a:t> alterando o tempo de resposta do sistema.</a:t>
            </a:r>
          </a:p>
          <a:p>
            <a:pPr lvl="1"/>
            <a:endParaRPr lang="pt-BR" dirty="0">
              <a:solidFill>
                <a:schemeClr val="bg2"/>
              </a:solidFill>
            </a:endParaRPr>
          </a:p>
          <a:p>
            <a:pPr lvl="1"/>
            <a:r>
              <a:rPr lang="pt-BR" b="1" dirty="0">
                <a:solidFill>
                  <a:schemeClr val="bg2"/>
                </a:solidFill>
              </a:rPr>
              <a:t>Sistema de segunda ordem</a:t>
            </a:r>
            <a:r>
              <a:rPr lang="pt-BR" dirty="0">
                <a:solidFill>
                  <a:schemeClr val="bg2"/>
                </a:solidFill>
              </a:rPr>
              <a:t> – Circuito de um filtro passa-baixa ativo com topologia </a:t>
            </a:r>
            <a:r>
              <a:rPr lang="pt-BR" dirty="0" err="1">
                <a:solidFill>
                  <a:schemeClr val="bg2"/>
                </a:solidFill>
              </a:rPr>
              <a:t>Sallen</a:t>
            </a:r>
            <a:r>
              <a:rPr lang="pt-BR" dirty="0">
                <a:solidFill>
                  <a:schemeClr val="bg2"/>
                </a:solidFill>
              </a:rPr>
              <a:t>-Key (figura 1) com capacitores eletrolítico (4.7 </a:t>
            </a:r>
            <a:r>
              <a:rPr lang="pt-BR" dirty="0" err="1">
                <a:solidFill>
                  <a:schemeClr val="bg2"/>
                </a:solidFill>
              </a:rPr>
              <a:t>uF</a:t>
            </a:r>
            <a:r>
              <a:rPr lang="pt-BR" dirty="0">
                <a:solidFill>
                  <a:schemeClr val="bg2"/>
                </a:solidFill>
              </a:rPr>
              <a:t> e 10 </a:t>
            </a:r>
            <a:r>
              <a:rPr lang="pt-BR" dirty="0" err="1">
                <a:solidFill>
                  <a:schemeClr val="bg2"/>
                </a:solidFill>
              </a:rPr>
              <a:t>uF</a:t>
            </a:r>
            <a:r>
              <a:rPr lang="pt-BR" dirty="0">
                <a:solidFill>
                  <a:schemeClr val="bg2"/>
                </a:solidFill>
              </a:rPr>
              <a:t>) selecionáveis por um </a:t>
            </a:r>
            <a:r>
              <a:rPr lang="pt-BR" dirty="0" err="1">
                <a:solidFill>
                  <a:schemeClr val="bg2"/>
                </a:solidFill>
              </a:rPr>
              <a:t>demux</a:t>
            </a:r>
            <a:r>
              <a:rPr lang="pt-BR" dirty="0">
                <a:solidFill>
                  <a:schemeClr val="bg2"/>
                </a:solidFill>
              </a:rPr>
              <a:t> alterando a forma de resposta do sistema.</a:t>
            </a:r>
          </a:p>
        </p:txBody>
      </p:sp>
    </p:spTree>
    <p:extLst>
      <p:ext uri="{BB962C8B-B14F-4D97-AF65-F5344CB8AC3E}">
        <p14:creationId xmlns:p14="http://schemas.microsoft.com/office/powerpoint/2010/main" val="42101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CFBEB-FD33-AAF4-E13C-10A901355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E8CEE9-5A0A-342D-7853-1DE44E9E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46463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dirty="0"/>
              <a:t>Casos de Uso </a:t>
            </a:r>
            <a:r>
              <a:rPr lang="pt-BR" b="1" dirty="0"/>
              <a:t>(CSU0x)</a:t>
            </a:r>
            <a:r>
              <a:rPr lang="pt-BR" dirty="0"/>
              <a:t> 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0742C3F-AEB6-1E2F-827A-6D21BD3F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B2BA968-5F7B-D05A-D02C-7E0B32FA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A3CEC1-9E73-93AF-D4FF-A6647ECEE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7258" r="5129" b="7111"/>
          <a:stretch>
            <a:fillRect/>
          </a:stretch>
        </p:blipFill>
        <p:spPr bwMode="auto">
          <a:xfrm>
            <a:off x="929659" y="1672026"/>
            <a:ext cx="5734050" cy="4367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360FCAF-8DD2-CEF2-9DA3-F47996596DE0}"/>
              </a:ext>
            </a:extLst>
          </p:cNvPr>
          <p:cNvSpPr txBox="1"/>
          <p:nvPr/>
        </p:nvSpPr>
        <p:spPr>
          <a:xfrm>
            <a:off x="6744017" y="2426628"/>
            <a:ext cx="502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>
                <a:solidFill>
                  <a:schemeClr val="bg2"/>
                </a:solidFill>
              </a:rPr>
              <a:t>Avaliação</a:t>
            </a:r>
            <a:r>
              <a:rPr lang="pt-BR" dirty="0">
                <a:solidFill>
                  <a:schemeClr val="bg2"/>
                </a:solidFill>
              </a:rPr>
              <a:t> – Medir a tensão de saída dos circuitos (tensão nos capacitores utilizados) e organiza em um objeto JSON que vai ser enviado para o cliente web.</a:t>
            </a:r>
          </a:p>
        </p:txBody>
      </p:sp>
    </p:spTree>
    <p:extLst>
      <p:ext uri="{BB962C8B-B14F-4D97-AF65-F5344CB8AC3E}">
        <p14:creationId xmlns:p14="http://schemas.microsoft.com/office/powerpoint/2010/main" val="240005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2BE66-5B37-704E-53F3-06ABC388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FFD4C0B-5181-A9D8-796C-C55A3F6B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46463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dirty="0"/>
              <a:t>Casos de Uso </a:t>
            </a:r>
            <a:r>
              <a:rPr lang="pt-BR" b="1" dirty="0"/>
              <a:t>(CSU0x)</a:t>
            </a:r>
            <a:r>
              <a:rPr lang="pt-BR" dirty="0"/>
              <a:t> 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F35BDE8-6DEF-15E9-02B3-B2D0B8BA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FCED93EB-D113-07CA-A1DD-F387380E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111C98A-978C-9CAA-B716-1B971C2A8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7258" r="5129" b="7111"/>
          <a:stretch>
            <a:fillRect/>
          </a:stretch>
        </p:blipFill>
        <p:spPr bwMode="auto">
          <a:xfrm>
            <a:off x="929659" y="1672026"/>
            <a:ext cx="5734050" cy="4367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DCC0B-A3A6-D38E-97E0-62D02D625875}"/>
              </a:ext>
            </a:extLst>
          </p:cNvPr>
          <p:cNvSpPr txBox="1"/>
          <p:nvPr/>
        </p:nvSpPr>
        <p:spPr>
          <a:xfrm>
            <a:off x="6744017" y="2426628"/>
            <a:ext cx="5027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>
                <a:solidFill>
                  <a:schemeClr val="bg2"/>
                </a:solidFill>
              </a:rPr>
              <a:t>Exibir os resultados – </a:t>
            </a:r>
            <a:r>
              <a:rPr lang="pt-BR" dirty="0">
                <a:solidFill>
                  <a:schemeClr val="bg2"/>
                </a:solidFill>
              </a:rPr>
              <a:t>Na interface do cliente, os resultados são mostrados em </a:t>
            </a:r>
            <a:r>
              <a:rPr lang="pt-BR" dirty="0" err="1">
                <a:solidFill>
                  <a:schemeClr val="bg2"/>
                </a:solidFill>
              </a:rPr>
              <a:t>flashcards</a:t>
            </a:r>
            <a:r>
              <a:rPr lang="pt-BR" dirty="0">
                <a:solidFill>
                  <a:schemeClr val="bg2"/>
                </a:solidFill>
              </a:rPr>
              <a:t> e em um gráfico.</a:t>
            </a:r>
          </a:p>
        </p:txBody>
      </p:sp>
    </p:spTree>
    <p:extLst>
      <p:ext uri="{BB962C8B-B14F-4D97-AF65-F5344CB8AC3E}">
        <p14:creationId xmlns:p14="http://schemas.microsoft.com/office/powerpoint/2010/main" val="178366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Interface Cliente web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5" name="image1.jpg">
            <a:extLst>
              <a:ext uri="{FF2B5EF4-FFF2-40B4-BE49-F238E27FC236}">
                <a16:creationId xmlns:a16="http://schemas.microsoft.com/office/drawing/2014/main" id="{6F8D3A27-5FA2-A79D-F26A-761B6B7F57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93" y="1419571"/>
            <a:ext cx="9412115" cy="48066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03B8-8477-90DD-AE5F-FC9F39A41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5F36D9C-6804-15A1-2939-C1CA30B1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Estrutura interna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0515E1B-07C3-0A31-3871-3958764F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F0248B5-C481-8BD1-9295-28549A44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5" name="image1.jpg">
            <a:extLst>
              <a:ext uri="{FF2B5EF4-FFF2-40B4-BE49-F238E27FC236}">
                <a16:creationId xmlns:a16="http://schemas.microsoft.com/office/drawing/2014/main" id="{6D5634D2-DDB0-1300-56D2-9AD12464475A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401093" y="1591832"/>
            <a:ext cx="9412115" cy="44621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28374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BA238-D4DA-C46B-7324-51EAFB679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F6D10FD-BF01-DBC6-6387-08171B8D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Esquemático da PCB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9C393D4-A6A2-6736-F619-15DBA66A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2598B5E-278E-EAAA-FB44-87B0CAA7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826DDD1-5A1E-EB11-C2E9-6DAE66BBC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84" y="1458950"/>
            <a:ext cx="9930524" cy="46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5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92971-AC6C-D9B0-D694-2D8D9E2A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AB26073-0084-5BA7-D0E6-71E7E0E7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Lista de materiais e orçamento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B8D4E72-501B-A7AB-2B77-C3B3D9CED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505EA61-7737-4BB4-FE7E-078E2940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16</a:t>
            </a:fld>
            <a:endParaRPr lang="pt-BR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22EDE4D-E994-B4CF-E857-B2015DB15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42174"/>
              </p:ext>
            </p:extLst>
          </p:nvPr>
        </p:nvGraphicFramePr>
        <p:xfrm>
          <a:off x="719091" y="1526414"/>
          <a:ext cx="10272999" cy="4351333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068497">
                  <a:extLst>
                    <a:ext uri="{9D8B030D-6E8A-4147-A177-3AD203B41FA5}">
                      <a16:colId xmlns:a16="http://schemas.microsoft.com/office/drawing/2014/main" val="2715231382"/>
                    </a:ext>
                  </a:extLst>
                </a:gridCol>
                <a:gridCol w="2618913">
                  <a:extLst>
                    <a:ext uri="{9D8B030D-6E8A-4147-A177-3AD203B41FA5}">
                      <a16:colId xmlns:a16="http://schemas.microsoft.com/office/drawing/2014/main" val="4276895402"/>
                    </a:ext>
                  </a:extLst>
                </a:gridCol>
                <a:gridCol w="2059619">
                  <a:extLst>
                    <a:ext uri="{9D8B030D-6E8A-4147-A177-3AD203B41FA5}">
                      <a16:colId xmlns:a16="http://schemas.microsoft.com/office/drawing/2014/main" val="1881730294"/>
                    </a:ext>
                  </a:extLst>
                </a:gridCol>
                <a:gridCol w="1784412">
                  <a:extLst>
                    <a:ext uri="{9D8B030D-6E8A-4147-A177-3AD203B41FA5}">
                      <a16:colId xmlns:a16="http://schemas.microsoft.com/office/drawing/2014/main" val="1297169798"/>
                    </a:ext>
                  </a:extLst>
                </a:gridCol>
                <a:gridCol w="1741558">
                  <a:extLst>
                    <a:ext uri="{9D8B030D-6E8A-4147-A177-3AD203B41FA5}">
                      <a16:colId xmlns:a16="http://schemas.microsoft.com/office/drawing/2014/main" val="1453503601"/>
                    </a:ext>
                  </a:extLst>
                </a:gridCol>
              </a:tblGrid>
              <a:tr h="2084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effectLst/>
                        </a:rPr>
                        <a:t>Categoria</a:t>
                      </a:r>
                      <a:endParaRPr lang="pt-BR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effectLst/>
                        </a:rPr>
                        <a:t>Item</a:t>
                      </a:r>
                      <a:endParaRPr lang="pt-BR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effectLst/>
                        </a:rPr>
                        <a:t>Quant.</a:t>
                      </a:r>
                      <a:endParaRPr lang="pt-BR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effectLst/>
                        </a:rPr>
                        <a:t>Preço unitário</a:t>
                      </a:r>
                      <a:endParaRPr lang="pt-BR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effectLst/>
                        </a:rPr>
                        <a:t>Total</a:t>
                      </a:r>
                      <a:endParaRPr lang="pt-BR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353776"/>
                  </a:ext>
                </a:extLst>
              </a:tr>
              <a:tr h="2084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Microcontrolador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ESP32 DEV-KIT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     61,00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61,00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98821"/>
                  </a:ext>
                </a:extLst>
              </a:tr>
              <a:tr h="208447">
                <a:tc rowSpan="10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Componentes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Capacitor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eletrolitico</a:t>
                      </a: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4.7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uF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       0,30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1,20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046100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Capacitor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eletrolitico</a:t>
                      </a: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10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uF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       0,15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0,15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170620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Capacitor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eletrolitico</a:t>
                      </a: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100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uF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       0,20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0,20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352530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Capacitor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ceramico</a:t>
                      </a: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680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nF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       0,85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0,85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67177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Resistores de 10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kΩ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       0,07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0,14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195561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Resistores de 22 </a:t>
                      </a:r>
                      <a:r>
                        <a:rPr lang="pt-BR" sz="700" dirty="0" err="1">
                          <a:solidFill>
                            <a:schemeClr val="bg2"/>
                          </a:solidFill>
                          <a:effectLst/>
                        </a:rPr>
                        <a:t>kΩ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       0,45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0,45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580346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Resistores de 56 kΩ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       0,07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0,07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177666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Resistores de 100 kΩ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  0,50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2,00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351333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Ampop LM358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  1,40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1,40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992655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Mux/Demux 4052 BE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  1,30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1,30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16549"/>
                  </a:ext>
                </a:extLst>
              </a:tr>
              <a:tr h="20844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Energia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Fonte de alimentação 220 v - 5 v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35,00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35,00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08917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Bornes de duas conexões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  0,80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 R$       1,60 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307766"/>
                  </a:ext>
                </a:extLst>
              </a:tr>
              <a:tr h="20844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Ventoinha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20,00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20,00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16796"/>
                  </a:ext>
                </a:extLst>
              </a:tr>
              <a:tr h="267073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Estrutura e Acabamento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Carcaça impressa em 3D (ou acrílico/ABS)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-  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496782"/>
                  </a:ext>
                </a:extLst>
              </a:tr>
              <a:tr h="1367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Parafusos M2 ou M3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-  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348052"/>
                  </a:ext>
                </a:extLst>
              </a:tr>
              <a:tr h="20844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Ferramentas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Ferro de solda + Estanho 60/40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-  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690351"/>
                  </a:ext>
                </a:extLst>
              </a:tr>
              <a:tr h="1367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Multímetro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-  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04014"/>
                  </a:ext>
                </a:extLst>
              </a:tr>
              <a:tr h="26707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Impressora 3D / Serviço de corte a laser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1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700" dirty="0">
                          <a:solidFill>
                            <a:schemeClr val="bg2"/>
                          </a:solidFill>
                          <a:effectLst/>
                        </a:rPr>
                        <a:t> R$            -   </a:t>
                      </a:r>
                      <a:endParaRPr lang="pt-BR" sz="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0444"/>
                  </a:ext>
                </a:extLst>
              </a:tr>
              <a:tr h="2084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pt-BR" sz="8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pt-BR" sz="800" b="1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900" b="1" dirty="0">
                          <a:solidFill>
                            <a:schemeClr val="bg2"/>
                          </a:solidFill>
                          <a:effectLst/>
                        </a:rPr>
                        <a:t>Total</a:t>
                      </a:r>
                      <a:endParaRPr lang="pt-BR" sz="1000" b="1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900" b="1" dirty="0">
                          <a:solidFill>
                            <a:schemeClr val="bg2"/>
                          </a:solidFill>
                          <a:effectLst/>
                        </a:rPr>
                        <a:t> R$   125,36 </a:t>
                      </a:r>
                      <a:endParaRPr lang="pt-BR" sz="1000" b="1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0399" marR="303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142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23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FB45-5F5F-C4B5-821E-7EEABE4A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D1B5F-7DB9-B192-A9A6-BB32274E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7288083" cy="116488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Repositório e bibliotecas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AB3741-E03C-E79D-8604-291A1A42EF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8"/>
            <a:ext cx="7727760" cy="709200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en-US" b="1" u="sng" dirty="0">
                <a:hlinkClick r:id="rId3"/>
              </a:rPr>
              <a:t>https://github.com/DeivisonLuan/Esp32_Control_Systems#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4EDE71-58E1-7958-4E97-2E02D66A1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5927" y="3429000"/>
            <a:ext cx="4727105" cy="2241805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b="1" dirty="0" err="1"/>
              <a:t>Arduino_JSON</a:t>
            </a:r>
            <a:r>
              <a:rPr lang="pt-BR" b="1" dirty="0"/>
              <a:t>: </a:t>
            </a:r>
            <a:r>
              <a:rPr lang="pt-BR" dirty="0"/>
              <a:t>Processa JSON em projetos com microcontroladores Arduino e derivados.</a:t>
            </a:r>
          </a:p>
          <a:p>
            <a:endParaRPr lang="pt-BR" dirty="0"/>
          </a:p>
          <a:p>
            <a:r>
              <a:rPr lang="pt-BR" b="1" dirty="0" err="1"/>
              <a:t>WebSockets</a:t>
            </a:r>
            <a:endParaRPr lang="pt-BR" dirty="0"/>
          </a:p>
          <a:p>
            <a:r>
              <a:rPr lang="pt-BR" dirty="0"/>
              <a:t>Protocolo </a:t>
            </a:r>
            <a:r>
              <a:rPr lang="pt-BR" dirty="0" err="1"/>
              <a:t>WebSockets</a:t>
            </a:r>
            <a:r>
              <a:rPr lang="pt-BR" dirty="0"/>
              <a:t> para Arduino (Server + </a:t>
            </a:r>
            <a:r>
              <a:rPr lang="pt-BR" dirty="0" err="1"/>
              <a:t>Client</a:t>
            </a:r>
            <a:r>
              <a:rPr lang="pt-BR" dirty="0"/>
              <a:t>).</a:t>
            </a:r>
          </a:p>
          <a:p>
            <a:pPr marL="0" indent="0">
              <a:buNone/>
            </a:pPr>
            <a:endParaRPr lang="pt-BR" dirty="0"/>
          </a:p>
          <a:p>
            <a:pPr rtl="0"/>
            <a:endParaRPr lang="pt-BR" dirty="0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5EAB9762-1B41-0D20-ABCA-BCA18AE5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Sistemas de controle com esp32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DFEE3D96-57C4-B41D-BD3F-B5E91CA8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17</a:t>
            </a:fld>
            <a:endParaRPr lang="pt-BR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09E6FE93-6A6A-CAB3-4256-8F52C482B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301814"/>
              </p:ext>
            </p:extLst>
          </p:nvPr>
        </p:nvGraphicFramePr>
        <p:xfrm>
          <a:off x="6101861" y="3242257"/>
          <a:ext cx="4577080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4093084318"/>
                    </a:ext>
                  </a:extLst>
                </a:gridCol>
                <a:gridCol w="3510280">
                  <a:extLst>
                    <a:ext uri="{9D8B030D-6E8A-4147-A177-3AD203B41FA5}">
                      <a16:colId xmlns:a16="http://schemas.microsoft.com/office/drawing/2014/main" val="36820186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effectLst/>
                        </a:rPr>
                        <a:t>Author: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52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effectLst/>
                        </a:rPr>
                        <a:t>Arduino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5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727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 dirty="0">
                          <a:solidFill>
                            <a:schemeClr val="bg2"/>
                          </a:solidFill>
                          <a:effectLst/>
                        </a:rPr>
                        <a:t>Website:</a:t>
                      </a:r>
                      <a:endParaRPr lang="pt-BR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u="sng" dirty="0">
                          <a:solidFill>
                            <a:schemeClr val="bg2"/>
                          </a:solidFill>
                          <a:effectLst/>
                        </a:rPr>
                        <a:t>https://github.com/arduino-libraries/Arduino_JSON</a:t>
                      </a:r>
                      <a:endParaRPr lang="pt-BR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33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Category: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Other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092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License: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LGPL 2.1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6371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Library Type: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Official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152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Architectures: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 dirty="0" err="1">
                          <a:solidFill>
                            <a:schemeClr val="bg2"/>
                          </a:solidFill>
                          <a:effectLst/>
                        </a:rPr>
                        <a:t>Any</a:t>
                      </a:r>
                      <a:endParaRPr lang="pt-BR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05269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7454911-BB28-BE88-854F-3DB194B26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50762"/>
              </p:ext>
            </p:extLst>
          </p:nvPr>
        </p:nvGraphicFramePr>
        <p:xfrm>
          <a:off x="6101861" y="5099305"/>
          <a:ext cx="4577080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4306">
                  <a:extLst>
                    <a:ext uri="{9D8B030D-6E8A-4147-A177-3AD203B41FA5}">
                      <a16:colId xmlns:a16="http://schemas.microsoft.com/office/drawing/2014/main" val="2579974126"/>
                    </a:ext>
                  </a:extLst>
                </a:gridCol>
                <a:gridCol w="3372774">
                  <a:extLst>
                    <a:ext uri="{9D8B030D-6E8A-4147-A177-3AD203B41FA5}">
                      <a16:colId xmlns:a16="http://schemas.microsoft.com/office/drawing/2014/main" val="170016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effectLst/>
                        </a:rPr>
                        <a:t>Author: 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20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 dirty="0">
                          <a:effectLst/>
                        </a:rPr>
                        <a:t>Markus </a:t>
                      </a:r>
                      <a:r>
                        <a:rPr lang="pt-BR" sz="1100" dirty="0" err="1">
                          <a:effectLst/>
                        </a:rPr>
                        <a:t>Sattler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2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24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Website: 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 u="sng">
                          <a:solidFill>
                            <a:schemeClr val="bg2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https://github.com/Links2004/arduinoWebSockets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37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Category: 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Communication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535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License: 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LGPL 2.1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15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Library Type: 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Contributed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4615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>
                          <a:solidFill>
                            <a:schemeClr val="bg2"/>
                          </a:solidFill>
                          <a:effectLst/>
                        </a:rPr>
                        <a:t>Architectures:</a:t>
                      </a:r>
                      <a:endParaRPr lang="pt-BR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100" dirty="0" err="1">
                          <a:solidFill>
                            <a:schemeClr val="bg2"/>
                          </a:solidFill>
                          <a:effectLst/>
                        </a:rPr>
                        <a:t>Any</a:t>
                      </a:r>
                      <a:endParaRPr lang="pt-BR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4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00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19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Obrigado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4"/>
            <a:ext cx="3767257" cy="105652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Deivison Luan</a:t>
            </a:r>
          </a:p>
          <a:p>
            <a:pPr rtl="0"/>
            <a:r>
              <a:rPr lang="pt-BR" dirty="0"/>
              <a:t>Deivison.luan@live.com</a:t>
            </a:r>
          </a:p>
          <a:p>
            <a:pPr rtl="0"/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Introdução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 presente trabalho busca auxiliar o ensino de sistemas de controle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Solução de baixo custo, fácil aplicação e acessível de qualquer lugar.</a:t>
            </a:r>
          </a:p>
          <a:p>
            <a:pPr rtl="0"/>
            <a:r>
              <a:rPr lang="pt-BR" dirty="0"/>
              <a:t>Desenvolvida baseada em um microcontrolador de simples acesso.</a:t>
            </a:r>
          </a:p>
          <a:p>
            <a:pPr rtl="0"/>
            <a:r>
              <a:rPr lang="pt-BR" dirty="0"/>
              <a:t>Demonstra na pratica conceitos importantes sobre a matéria, como amortecimento, </a:t>
            </a:r>
            <a:r>
              <a:rPr lang="pt-BR" dirty="0" err="1"/>
              <a:t>overshoot</a:t>
            </a:r>
            <a:r>
              <a:rPr lang="pt-BR" dirty="0"/>
              <a:t>, respostas para primeira e segunda ordem e diferenças entre malhas abertas ou fechadas</a:t>
            </a:r>
          </a:p>
          <a:p>
            <a:pPr rtl="0"/>
            <a:endParaRPr lang="pt-BR" dirty="0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Sistemas de controle com esp32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Problema de negócio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9762243" cy="2616883"/>
          </a:xfrm>
        </p:spPr>
        <p:txBody>
          <a:bodyPr rtlCol="0"/>
          <a:lstStyle>
            <a:defPPr>
              <a:defRPr lang="pt-BR"/>
            </a:defPPr>
          </a:lstStyle>
          <a:p>
            <a:pPr algn="ctr"/>
            <a:r>
              <a:rPr lang="pt-BR" dirty="0"/>
              <a:t>Existe uma lacuna no mercado de kits educacionais para o ensino de disciplinas de engenharia. Alguns kits são muito caros, alguns tem funcionalidades limitadas e alguns tem pouca mobilidade ou dificultam o acesso do aluno. </a:t>
            </a:r>
          </a:p>
          <a:p>
            <a:pPr algn="ctr"/>
            <a:r>
              <a:rPr lang="pt-BR" dirty="0"/>
              <a:t>Focando na disciplina de sistemas de controle, e tentando sanar essas deficiências, o produto desenvolvido aqui é uma plataforma de baixo custo, acessível de qualquer lugar e com funcionalidades que ensinem os alunos sobre conceitos de sistemas de controle tanto no software quanto em hardware.</a:t>
            </a:r>
          </a:p>
          <a:p>
            <a:pPr algn="ctr"/>
            <a:r>
              <a:rPr lang="pt-BR" dirty="0"/>
              <a:t> Espera-se que o sistema seja adotado por instituições de ensino de engenharia que tenham limitações orçamentarias e precisem de soluções completas.</a:t>
            </a:r>
          </a:p>
          <a:p>
            <a:pPr algn="ctr"/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2365-9741-DBAD-4A7D-534B68F2A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1287E-5F38-7C13-FC7C-5DECCAF9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Requisitos Funcionais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DD99F-334D-048D-A0A7-B0E30DB4F7E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40694"/>
            <a:ext cx="8845828" cy="63545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Descreve o que precisa ser feito no projeto.</a:t>
            </a:r>
          </a:p>
          <a:p>
            <a:pPr rtl="0"/>
            <a:endParaRPr lang="pt-BR" dirty="0"/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7CA2281E-9286-17D0-B75F-B9A7E9C08B4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2902860"/>
            <a:ext cx="2522391" cy="2374173"/>
          </a:xfrm>
        </p:spPr>
        <p:txBody>
          <a:bodyPr rtlCol="0"/>
          <a:lstStyle>
            <a:defPPr>
              <a:defRPr lang="pt-BR"/>
            </a:defPPr>
          </a:lstStyle>
          <a:p>
            <a:pPr lvl="0" algn="l">
              <a:spcAft>
                <a:spcPts val="1200"/>
              </a:spcAft>
            </a:pPr>
            <a:r>
              <a:rPr lang="pt-BR" b="1" dirty="0">
                <a:solidFill>
                  <a:schemeClr val="bg2"/>
                </a:solidFill>
              </a:rPr>
              <a:t>RF1. </a:t>
            </a:r>
          </a:p>
          <a:p>
            <a:pPr lvl="0" algn="l">
              <a:spcAft>
                <a:spcPts val="1200"/>
              </a:spcAft>
            </a:pPr>
            <a:r>
              <a:rPr lang="pt-BR" dirty="0">
                <a:solidFill>
                  <a:schemeClr val="bg2"/>
                </a:solidFill>
              </a:rPr>
              <a:t>Receber e decodificar comandos (IRL e mensagens) vindos de um cliente web.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FA27FA6D-0A15-79FC-59AF-478A36D4A8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2900141"/>
            <a:ext cx="2587137" cy="2607712"/>
          </a:xfr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lvl="0" algn="l"/>
            <a:r>
              <a:rPr lang="pt-BR" b="1" dirty="0">
                <a:solidFill>
                  <a:schemeClr val="bg2"/>
                </a:solidFill>
              </a:rPr>
              <a:t>RF2</a:t>
            </a:r>
            <a:r>
              <a:rPr lang="pt-BR" dirty="0">
                <a:solidFill>
                  <a:schemeClr val="bg2"/>
                </a:solidFill>
              </a:rPr>
              <a:t>. </a:t>
            </a:r>
          </a:p>
          <a:p>
            <a:pPr lvl="0" algn="l"/>
            <a:r>
              <a:rPr lang="pt-BR" dirty="0">
                <a:solidFill>
                  <a:schemeClr val="bg2"/>
                </a:solidFill>
              </a:rPr>
              <a:t>Aplicar níveis de tensão aos circuitos usando as portas com DAC e avaliar suas respostas com ADC.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A3B79A69-4066-2538-1865-C529DDB68E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2902860"/>
            <a:ext cx="2587137" cy="2374173"/>
          </a:xfr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algn="l"/>
            <a:endParaRPr lang="pt-BR" b="1" dirty="0">
              <a:solidFill>
                <a:schemeClr val="bg2"/>
              </a:solidFill>
            </a:endParaRPr>
          </a:p>
          <a:p>
            <a:pPr lvl="0" algn="l"/>
            <a:r>
              <a:rPr lang="pt-BR" b="1" dirty="0">
                <a:solidFill>
                  <a:schemeClr val="bg2"/>
                </a:solidFill>
              </a:rPr>
              <a:t>RF3</a:t>
            </a:r>
            <a:r>
              <a:rPr lang="pt-BR" dirty="0">
                <a:solidFill>
                  <a:schemeClr val="bg2"/>
                </a:solidFill>
              </a:rPr>
              <a:t>. </a:t>
            </a:r>
          </a:p>
          <a:p>
            <a:pPr lvl="0" algn="l"/>
            <a:r>
              <a:rPr lang="pt-BR" dirty="0">
                <a:solidFill>
                  <a:schemeClr val="bg2"/>
                </a:solidFill>
              </a:rPr>
              <a:t>Enviar informações para o cliente onde essas informações vão atualizar um gráfico e cards.</a:t>
            </a:r>
          </a:p>
          <a:p>
            <a:pPr algn="l"/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FA2D1684-5255-3910-3CFD-7AD07CAF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EEFC6AE7-60B9-8238-D00D-85CE81AD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042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41EA-834F-AC55-A4D9-F46AEA1F3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CAE74-DCC8-916C-0CC7-F7B7E568B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Requisitos Não-Funcionais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1EF9DA-389E-3C74-CEE8-827BE11940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40694"/>
            <a:ext cx="8845828" cy="63545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Descreve como deve ser feito o projeto.</a:t>
            </a:r>
          </a:p>
          <a:p>
            <a:pPr rtl="0"/>
            <a:endParaRPr lang="pt-BR" dirty="0"/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2CAAF11F-222A-D373-9CB1-2895916E7E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2902860"/>
            <a:ext cx="2522391" cy="2725583"/>
          </a:xfrm>
        </p:spPr>
        <p:txBody>
          <a:bodyPr rtlCol="0"/>
          <a:lstStyle>
            <a:defPPr>
              <a:defRPr lang="pt-BR"/>
            </a:defPPr>
          </a:lstStyle>
          <a:p>
            <a:pPr lvl="0" algn="l">
              <a:spcAft>
                <a:spcPts val="1200"/>
              </a:spcAft>
            </a:pPr>
            <a:r>
              <a:rPr lang="pt-BR" b="1" dirty="0">
                <a:solidFill>
                  <a:schemeClr val="bg2"/>
                </a:solidFill>
              </a:rPr>
              <a:t>RNF1. </a:t>
            </a:r>
          </a:p>
          <a:p>
            <a:pPr lvl="0" algn="l">
              <a:spcAft>
                <a:spcPts val="1200"/>
              </a:spcAft>
            </a:pPr>
            <a:r>
              <a:rPr lang="pt-BR" dirty="0">
                <a:solidFill>
                  <a:schemeClr val="bg2"/>
                </a:solidFill>
              </a:rPr>
              <a:t>Utilização de </a:t>
            </a:r>
            <a:r>
              <a:rPr lang="pt-BR" dirty="0" err="1">
                <a:solidFill>
                  <a:schemeClr val="bg2"/>
                </a:solidFill>
              </a:rPr>
              <a:t>Websockets</a:t>
            </a:r>
            <a:r>
              <a:rPr lang="pt-BR" dirty="0">
                <a:solidFill>
                  <a:schemeClr val="bg2"/>
                </a:solidFill>
              </a:rPr>
              <a:t> como protocolo de comunicação e </a:t>
            </a:r>
            <a:r>
              <a:rPr lang="pt-BR" dirty="0" err="1">
                <a:solidFill>
                  <a:schemeClr val="bg2"/>
                </a:solidFill>
              </a:rPr>
              <a:t>FreeRTOS</a:t>
            </a:r>
            <a:r>
              <a:rPr lang="pt-BR" dirty="0">
                <a:solidFill>
                  <a:schemeClr val="bg2"/>
                </a:solidFill>
              </a:rPr>
              <a:t> para funções de tempo real.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EBBEAA69-7FB8-6740-FF27-E18763A09AE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2900141"/>
            <a:ext cx="2587137" cy="1636348"/>
          </a:xfr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lvl="0" algn="l"/>
            <a:r>
              <a:rPr lang="pt-BR" b="1" dirty="0">
                <a:solidFill>
                  <a:schemeClr val="bg2"/>
                </a:solidFill>
              </a:rPr>
              <a:t>RNF2</a:t>
            </a:r>
            <a:r>
              <a:rPr lang="pt-BR" dirty="0">
                <a:solidFill>
                  <a:schemeClr val="bg2"/>
                </a:solidFill>
              </a:rPr>
              <a:t>. </a:t>
            </a:r>
          </a:p>
          <a:p>
            <a:pPr lvl="0" algn="l"/>
            <a:r>
              <a:rPr lang="pt-BR" dirty="0">
                <a:solidFill>
                  <a:schemeClr val="bg2"/>
                </a:solidFill>
              </a:rPr>
              <a:t>Tempo inicialização máximo: 8 s.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7EF8E33D-0EF8-1238-BA15-FD7BAC6F1C0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2902860"/>
            <a:ext cx="2587137" cy="1038825"/>
          </a:xfr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algn="l"/>
            <a:endParaRPr lang="pt-BR" b="1" dirty="0"/>
          </a:p>
          <a:p>
            <a:pPr lvl="0" algn="l"/>
            <a:r>
              <a:rPr lang="pt-BR" b="1" dirty="0">
                <a:solidFill>
                  <a:schemeClr val="bg2"/>
                </a:solidFill>
              </a:rPr>
              <a:t>RNF3</a:t>
            </a:r>
            <a:r>
              <a:rPr lang="pt-BR" dirty="0">
                <a:solidFill>
                  <a:schemeClr val="bg2"/>
                </a:solidFill>
              </a:rPr>
              <a:t>. </a:t>
            </a:r>
          </a:p>
          <a:p>
            <a:pPr lvl="0" algn="l"/>
            <a:r>
              <a:rPr lang="pt-BR" dirty="0">
                <a:solidFill>
                  <a:schemeClr val="bg2"/>
                </a:solidFill>
              </a:rPr>
              <a:t>Alimentação 5 V e 2 A.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73D30EB6-E30F-8EE8-DDD0-5C90F7DA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3B0ED07E-7B25-EDCF-1EDC-8F6D525C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073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F391D-A5AA-D35D-6F13-D2F5C2D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6927D-2683-43CD-87B8-3F8F462C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Regra de negócio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1271F1-72A6-D929-8493-DCD5621BC4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40694"/>
            <a:ext cx="8845828" cy="63545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Descreve restrições para a execução do sistema.</a:t>
            </a:r>
          </a:p>
          <a:p>
            <a:pPr rtl="0"/>
            <a:endParaRPr lang="pt-BR" dirty="0"/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F43B6C31-F5B9-0972-C21F-DCD04767963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2902860"/>
            <a:ext cx="2522391" cy="2725583"/>
          </a:xfrm>
        </p:spPr>
        <p:txBody>
          <a:bodyPr rtlCol="0"/>
          <a:lstStyle>
            <a:defPPr>
              <a:defRPr lang="pt-BR"/>
            </a:defPPr>
          </a:lstStyle>
          <a:p>
            <a:pPr lvl="0" algn="l">
              <a:spcAft>
                <a:spcPts val="1200"/>
              </a:spcAft>
            </a:pPr>
            <a:r>
              <a:rPr lang="pt-BR" b="1" dirty="0">
                <a:solidFill>
                  <a:schemeClr val="bg2"/>
                </a:solidFill>
              </a:rPr>
              <a:t>RN1. </a:t>
            </a:r>
          </a:p>
          <a:p>
            <a:pPr lvl="0" algn="l">
              <a:spcAft>
                <a:spcPts val="1200"/>
              </a:spcAft>
            </a:pPr>
            <a:r>
              <a:rPr lang="pt-BR" dirty="0">
                <a:solidFill>
                  <a:schemeClr val="bg2"/>
                </a:solidFill>
              </a:rPr>
              <a:t>Na tela de interface do cliente o botão “descarregar capacitor” serve como um reset no experimento. 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7E74258A-B201-4A6F-9868-C03E970B42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2900140"/>
            <a:ext cx="2587137" cy="2488606"/>
          </a:xfr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lvl="0" algn="l">
              <a:spcAft>
                <a:spcPts val="1200"/>
              </a:spcAft>
            </a:pPr>
            <a:r>
              <a:rPr lang="pt-BR" b="1" dirty="0">
                <a:solidFill>
                  <a:schemeClr val="bg2"/>
                </a:solidFill>
              </a:rPr>
              <a:t>RN2</a:t>
            </a:r>
            <a:r>
              <a:rPr lang="pt-BR" dirty="0">
                <a:solidFill>
                  <a:schemeClr val="bg2"/>
                </a:solidFill>
              </a:rPr>
              <a:t>. </a:t>
            </a:r>
          </a:p>
          <a:p>
            <a:pPr lvl="0" algn="l"/>
            <a:r>
              <a:rPr lang="pt-BR" dirty="0">
                <a:solidFill>
                  <a:schemeClr val="bg2"/>
                </a:solidFill>
              </a:rPr>
              <a:t>O botão “Aplicar parâmetros” inicia o experimento com as configurações escolhidas acima.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A811E225-0421-9AA5-9A0A-7D32A0109A6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2902861"/>
            <a:ext cx="3140382" cy="2272822"/>
          </a:xfr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algn="l"/>
            <a:endParaRPr lang="pt-BR" b="1" dirty="0"/>
          </a:p>
          <a:p>
            <a:pPr lvl="0" algn="l"/>
            <a:r>
              <a:rPr lang="pt-BR" dirty="0">
                <a:solidFill>
                  <a:schemeClr val="bg2"/>
                </a:solidFill>
              </a:rPr>
              <a:t>Atenção: Um indicador ao seu lado mostra quando o capacitor está sendo descarregado (vermelho) e quando está em uso normal (verde).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C6340D11-9DA7-40B4-81F4-BFDED791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D9F9A69-4E2B-6E1A-C238-B3CE626D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488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46463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dirty="0"/>
              <a:t>Casos de Uso </a:t>
            </a:r>
            <a:r>
              <a:rPr lang="pt-BR" b="1" dirty="0"/>
              <a:t>(CSU0x)</a:t>
            </a:r>
            <a:r>
              <a:rPr lang="pt-BR" dirty="0"/>
              <a:t> 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7CEECB0-DCB2-2B31-D4AF-4EFA9D4F7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7258" r="5129" b="7111"/>
          <a:stretch>
            <a:fillRect/>
          </a:stretch>
        </p:blipFill>
        <p:spPr bwMode="auto">
          <a:xfrm>
            <a:off x="929659" y="1672026"/>
            <a:ext cx="5734050" cy="4367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70F17EB-E8BC-369C-7316-19C230521695}"/>
              </a:ext>
            </a:extLst>
          </p:cNvPr>
          <p:cNvSpPr txBox="1"/>
          <p:nvPr/>
        </p:nvSpPr>
        <p:spPr>
          <a:xfrm>
            <a:off x="7315200" y="2325950"/>
            <a:ext cx="3808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Esp32 como servidor</a:t>
            </a:r>
            <a:r>
              <a:rPr lang="pt-BR" dirty="0">
                <a:solidFill>
                  <a:schemeClr val="bg2"/>
                </a:solidFill>
              </a:rPr>
              <a:t> – O esp32 está hospedando sendo utilizado como servidor web e como controlador do experimento. Ao ser energizado, o Esp32 está pronto para receber o acesso.</a:t>
            </a:r>
          </a:p>
          <a:p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44767-0E69-47FF-E0CB-A2F793E53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BEC620E-BFF0-E395-A6E5-0EF841F5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46463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dirty="0"/>
              <a:t>Casos de Uso </a:t>
            </a:r>
            <a:r>
              <a:rPr lang="pt-BR" b="1" dirty="0"/>
              <a:t>(CSU0x)</a:t>
            </a:r>
            <a:r>
              <a:rPr lang="pt-BR" dirty="0"/>
              <a:t> 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9EB900E-7735-4E90-E9AC-C111C9D5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5E91B0C-0B37-B2FC-3CA4-6A90B2B2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0E3F648-9E32-B2C8-1D68-CF0A3CDA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7258" r="5129" b="7111"/>
          <a:stretch>
            <a:fillRect/>
          </a:stretch>
        </p:blipFill>
        <p:spPr bwMode="auto">
          <a:xfrm>
            <a:off x="929659" y="1672026"/>
            <a:ext cx="5734050" cy="4367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15D07E0-0671-874D-32B6-8B13F244AC38}"/>
              </a:ext>
            </a:extLst>
          </p:cNvPr>
          <p:cNvSpPr txBox="1"/>
          <p:nvPr/>
        </p:nvSpPr>
        <p:spPr>
          <a:xfrm>
            <a:off x="7315200" y="2325950"/>
            <a:ext cx="3808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>
                <a:solidFill>
                  <a:schemeClr val="bg2"/>
                </a:solidFill>
              </a:rPr>
              <a:t>Configuração do cliente</a:t>
            </a:r>
            <a:r>
              <a:rPr lang="pt-BR" dirty="0">
                <a:solidFill>
                  <a:schemeClr val="bg2"/>
                </a:solidFill>
              </a:rPr>
              <a:t> – Na página web, o usuário pode selecionar como o sistema vai se comportar, selecionando opções como qual planta será utilizada, qual ordem, se o sistema está em malha aberta ou fechada e os parâmetros no caso de uso de PID.</a:t>
            </a:r>
          </a:p>
        </p:txBody>
      </p:sp>
    </p:spTree>
    <p:extLst>
      <p:ext uri="{BB962C8B-B14F-4D97-AF65-F5344CB8AC3E}">
        <p14:creationId xmlns:p14="http://schemas.microsoft.com/office/powerpoint/2010/main" val="266267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143A5-CC4C-220A-65FC-768CF30A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32BB4AB-D815-A886-3DDF-8BE239A7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46463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dirty="0"/>
              <a:t>Casos de Uso </a:t>
            </a:r>
            <a:r>
              <a:rPr lang="pt-BR" b="1" dirty="0"/>
              <a:t>(CSU0x)</a:t>
            </a:r>
            <a:r>
              <a:rPr lang="pt-BR" dirty="0"/>
              <a:t> 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28B2854-43D9-2302-CB60-553BC5B4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Sistemas de controle com esp32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5AE3F9-72FE-9331-3306-8F1096E5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4E26D6-77DC-9DF0-AD31-0FC97E8C2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7258" r="5129" b="7111"/>
          <a:stretch>
            <a:fillRect/>
          </a:stretch>
        </p:blipFill>
        <p:spPr bwMode="auto">
          <a:xfrm>
            <a:off x="929659" y="1672026"/>
            <a:ext cx="5734050" cy="4367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9ECC5FE-933A-6C94-4D52-CC340FDDA8BA}"/>
              </a:ext>
            </a:extLst>
          </p:cNvPr>
          <p:cNvSpPr txBox="1"/>
          <p:nvPr/>
        </p:nvSpPr>
        <p:spPr>
          <a:xfrm>
            <a:off x="7315200" y="2325950"/>
            <a:ext cx="3808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>
                <a:solidFill>
                  <a:schemeClr val="bg2"/>
                </a:solidFill>
              </a:rPr>
              <a:t>Envio de parâmetros (Comunicação cliente-servidor)</a:t>
            </a:r>
            <a:r>
              <a:rPr lang="pt-BR" dirty="0">
                <a:solidFill>
                  <a:schemeClr val="bg2"/>
                </a:solidFill>
              </a:rPr>
              <a:t> – O servidor recebe as mensagens enviadas pelo cliente e executa o que for preciso, aplicando tensões ou descarregando o capacitor para reiniciar o experimento.</a:t>
            </a:r>
          </a:p>
        </p:txBody>
      </p:sp>
    </p:spTree>
    <p:extLst>
      <p:ext uri="{BB962C8B-B14F-4D97-AF65-F5344CB8AC3E}">
        <p14:creationId xmlns:p14="http://schemas.microsoft.com/office/powerpoint/2010/main" val="501535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586_TF11936837_Win32" id="{81762AB2-0A52-4665-936A-0686E8D8D97B}" vid="{FAB0D132-DE4B-4F18-88E5-B21F335C0D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resultados científicos</Template>
  <TotalTime>50</TotalTime>
  <Words>1187</Words>
  <Application>Microsoft Office PowerPoint</Application>
  <PresentationFormat>Widescreen</PresentationFormat>
  <Paragraphs>233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Aptos Narrow</vt:lpstr>
      <vt:lpstr>Arial</vt:lpstr>
      <vt:lpstr>Arial Nova</vt:lpstr>
      <vt:lpstr>Biome</vt:lpstr>
      <vt:lpstr>Biome Light</vt:lpstr>
      <vt:lpstr>Calibri</vt:lpstr>
      <vt:lpstr>Segoe UI</vt:lpstr>
      <vt:lpstr>Times New Roman</vt:lpstr>
      <vt:lpstr>Tema do Office</vt:lpstr>
      <vt:lpstr>Sistemas de controle</vt:lpstr>
      <vt:lpstr>Introdução</vt:lpstr>
      <vt:lpstr>Problema de negócio</vt:lpstr>
      <vt:lpstr>Requisitos Funcionais</vt:lpstr>
      <vt:lpstr>Requisitos Não-Funcionais</vt:lpstr>
      <vt:lpstr>Regra de negócio</vt:lpstr>
      <vt:lpstr>Casos de Uso (CSU0x) </vt:lpstr>
      <vt:lpstr>Casos de Uso (CSU0x) </vt:lpstr>
      <vt:lpstr>Casos de Uso (CSU0x) </vt:lpstr>
      <vt:lpstr>Casos de Uso (CSU0x) </vt:lpstr>
      <vt:lpstr>Casos de Uso (CSU0x) </vt:lpstr>
      <vt:lpstr>Casos de Uso (CSU0x) </vt:lpstr>
      <vt:lpstr>Interface Cliente web</vt:lpstr>
      <vt:lpstr>Estrutura interna</vt:lpstr>
      <vt:lpstr>Esquemático da PCB</vt:lpstr>
      <vt:lpstr>Lista de materiais e orçamento</vt:lpstr>
      <vt:lpstr>Repositório e bibliotecas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Deivison Luan Xavier Silva</dc:creator>
  <cp:lastModifiedBy>Deivison Luan Xavier Silva</cp:lastModifiedBy>
  <cp:revision>1</cp:revision>
  <dcterms:created xsi:type="dcterms:W3CDTF">2025-07-14T13:06:26Z</dcterms:created>
  <dcterms:modified xsi:type="dcterms:W3CDTF">2025-07-14T13:56:47Z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